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chivo Black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ooper Hewitt Bold" panose="020B0604020202020204" charset="0"/>
      <p:regular r:id="rId21"/>
    </p:embeddedFont>
    <p:embeddedFont>
      <p:font typeface="Open Sans" panose="020B0606030504020204" pitchFamily="34" charset="0"/>
      <p:regular r:id="rId22"/>
    </p:embeddedFont>
    <p:embeddedFont>
      <p:font typeface="Open Sa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sv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75893" y="-85725"/>
            <a:ext cx="18288000" cy="10287000"/>
            <a:chOff x="-101191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101191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992238" y="2264020"/>
            <a:ext cx="9445526" cy="240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3"/>
              </a:lnSpc>
            </a:pPr>
            <a:r>
              <a:rPr lang="en-US" sz="5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Beyond QWERTY: Voice-Enabled Bank Form Application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7" y="4980346"/>
            <a:ext cx="9445526" cy="549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endParaRPr dirty="0"/>
          </a:p>
          <a:p>
            <a:pPr algn="l">
              <a:lnSpc>
                <a:spcPts val="3561"/>
              </a:lnSpc>
            </a:pPr>
            <a:r>
              <a:rPr lang="en-US" sz="2187" spc="-21" dirty="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BY:</a:t>
            </a:r>
          </a:p>
          <a:p>
            <a:pPr algn="l">
              <a:lnSpc>
                <a:spcPts val="3561"/>
              </a:lnSpc>
            </a:pPr>
            <a:r>
              <a:rPr lang="en-US" sz="2187" b="1" spc="-153" dirty="0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Aryan  Jathar</a:t>
            </a:r>
          </a:p>
          <a:p>
            <a:pPr algn="l">
              <a:lnSpc>
                <a:spcPts val="3561"/>
              </a:lnSpc>
            </a:pPr>
            <a:r>
              <a:rPr lang="en-US" sz="2187" b="1" spc="-76" dirty="0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Anumeha Anand</a:t>
            </a:r>
          </a:p>
          <a:p>
            <a:pPr algn="l">
              <a:lnSpc>
                <a:spcPts val="3561"/>
              </a:lnSpc>
            </a:pPr>
            <a:r>
              <a:rPr lang="en-US" sz="2187" b="1" spc="-4" dirty="0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Nikhil Singh</a:t>
            </a:r>
          </a:p>
          <a:p>
            <a:pPr algn="l">
              <a:lnSpc>
                <a:spcPts val="3561"/>
              </a:lnSpc>
            </a:pPr>
            <a:r>
              <a:rPr lang="en-US" sz="2187" b="1" spc="-45" dirty="0" err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Priyanshu</a:t>
            </a:r>
            <a:r>
              <a:rPr lang="en-US" sz="2187" b="1" spc="-45" dirty="0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Raj</a:t>
            </a:r>
          </a:p>
          <a:p>
            <a:pPr algn="l">
              <a:lnSpc>
                <a:spcPts val="3561"/>
              </a:lnSpc>
            </a:pPr>
            <a:r>
              <a:rPr lang="en-US" sz="2187" b="1" spc="-4" dirty="0" err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Awaz</a:t>
            </a:r>
            <a:r>
              <a:rPr lang="en-US" sz="2187" b="1" spc="-4" dirty="0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Bhujel</a:t>
            </a:r>
          </a:p>
          <a:p>
            <a:pPr algn="l">
              <a:lnSpc>
                <a:spcPts val="3561"/>
              </a:lnSpc>
            </a:pPr>
            <a:r>
              <a:rPr lang="en-US" sz="2187" b="1" spc="-100" dirty="0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Rabi Panda</a:t>
            </a:r>
          </a:p>
          <a:p>
            <a:pPr algn="l">
              <a:lnSpc>
                <a:spcPts val="3561"/>
              </a:lnSpc>
            </a:pPr>
            <a:r>
              <a:rPr lang="en-US" sz="2187" b="1" spc="-100" dirty="0" err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Nithin</a:t>
            </a:r>
            <a:r>
              <a:rPr lang="en-US" sz="2187" b="1" spc="-100" dirty="0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87" b="1" spc="-100" dirty="0" err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Chakravarthi</a:t>
            </a:r>
            <a:r>
              <a:rPr lang="en-US" sz="2187" b="1" spc="-100" dirty="0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1"/>
              </a:lnSpc>
            </a:pPr>
            <a:r>
              <a:rPr lang="en-US" sz="2187" b="1" spc="-45" dirty="0" err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Abhirami</a:t>
            </a:r>
            <a:r>
              <a:rPr lang="en-US" sz="2187" b="1" spc="-45" dirty="0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Raji</a:t>
            </a:r>
          </a:p>
          <a:p>
            <a:pPr algn="l">
              <a:lnSpc>
                <a:spcPts val="3561"/>
              </a:lnSpc>
            </a:pPr>
            <a:endParaRPr lang="en-US" sz="2187" b="1" spc="-45" dirty="0">
              <a:solidFill>
                <a:srgbClr val="10257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562"/>
              </a:lnSpc>
            </a:pPr>
            <a:endParaRPr lang="en-US" sz="2187" b="1" spc="-45" dirty="0">
              <a:solidFill>
                <a:srgbClr val="10257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8" name="Freeform 8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522301" y="5187518"/>
            <a:ext cx="781011" cy="1112840"/>
          </a:xfrm>
          <a:custGeom>
            <a:avLst/>
            <a:gdLst/>
            <a:ahLst/>
            <a:cxnLst/>
            <a:rect l="l" t="t" r="r" b="b"/>
            <a:pathLst>
              <a:path w="781011" h="1112840">
                <a:moveTo>
                  <a:pt x="0" y="0"/>
                </a:moveTo>
                <a:lnTo>
                  <a:pt x="781011" y="0"/>
                </a:lnTo>
                <a:lnTo>
                  <a:pt x="781011" y="1112840"/>
                </a:lnTo>
                <a:lnTo>
                  <a:pt x="0" y="111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8320512" y="5187518"/>
            <a:ext cx="1112840" cy="1112840"/>
          </a:xfrm>
          <a:custGeom>
            <a:avLst/>
            <a:gdLst/>
            <a:ahLst/>
            <a:cxnLst/>
            <a:rect l="l" t="t" r="r" b="b"/>
            <a:pathLst>
              <a:path w="1112840" h="1112840">
                <a:moveTo>
                  <a:pt x="0" y="0"/>
                </a:moveTo>
                <a:lnTo>
                  <a:pt x="1112840" y="0"/>
                </a:lnTo>
                <a:lnTo>
                  <a:pt x="1112840" y="1112840"/>
                </a:lnTo>
                <a:lnTo>
                  <a:pt x="0" y="1112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4139264" y="5187518"/>
            <a:ext cx="1112840" cy="1112840"/>
          </a:xfrm>
          <a:custGeom>
            <a:avLst/>
            <a:gdLst/>
            <a:ahLst/>
            <a:cxnLst/>
            <a:rect l="l" t="t" r="r" b="b"/>
            <a:pathLst>
              <a:path w="1112840" h="1112840">
                <a:moveTo>
                  <a:pt x="0" y="0"/>
                </a:moveTo>
                <a:lnTo>
                  <a:pt x="1112840" y="0"/>
                </a:lnTo>
                <a:lnTo>
                  <a:pt x="1112840" y="1112840"/>
                </a:lnTo>
                <a:lnTo>
                  <a:pt x="0" y="111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3271971" y="1820347"/>
            <a:ext cx="11744058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Voice Input Functionality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2050" y="4217783"/>
            <a:ext cx="4120536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Speech Recognition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214633"/>
            <a:ext cx="4282524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endParaRPr/>
          </a:p>
          <a:p>
            <a:pPr algn="ctr">
              <a:lnSpc>
                <a:spcPts val="3561"/>
              </a:lnSpc>
            </a:pPr>
            <a:r>
              <a:rPr lang="en-US" sz="2187" spc="-24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app uses speech recognition to convert speech into text.</a:t>
            </a:r>
          </a:p>
          <a:p>
            <a:pPr algn="ctr">
              <a:lnSpc>
                <a:spcPts val="3562"/>
              </a:lnSpc>
            </a:pPr>
            <a:endParaRPr lang="en-US" sz="2187" spc="-24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28636" y="4217783"/>
            <a:ext cx="3696593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Language Support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04320" y="6584560"/>
            <a:ext cx="4503251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application supports multiple languages for user convenience.</a:t>
            </a:r>
          </a:p>
          <a:p>
            <a:pPr algn="ctr">
              <a:lnSpc>
                <a:spcPts val="3561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58326" y="4217783"/>
            <a:ext cx="3696593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Noise Cancellation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00666" y="6584560"/>
            <a:ext cx="4411912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 spc="-24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Noise cancellation ensures accurate transcription in noise.</a:t>
            </a:r>
          </a:p>
          <a:p>
            <a:pPr algn="ctr">
              <a:lnSpc>
                <a:spcPts val="3561"/>
              </a:lnSpc>
            </a:pPr>
            <a:endParaRPr lang="en-US" sz="2187" spc="-24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562"/>
              </a:lnSpc>
            </a:pPr>
            <a:endParaRPr lang="en-US" sz="2187" spc="-24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010968"/>
            <a:ext cx="9379229" cy="175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Impact on Productivity and Efficiency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6178" y="3696342"/>
            <a:ext cx="2825199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 Savings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6701" y="5602136"/>
            <a:ext cx="3364153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 spc="-24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Voice input speeds up form completion</a:t>
            </a:r>
          </a:p>
          <a:p>
            <a:pPr algn="ctr">
              <a:lnSpc>
                <a:spcPts val="3561"/>
              </a:lnSpc>
            </a:pPr>
            <a:endParaRPr lang="en-US" sz="2187" spc="-24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562"/>
              </a:lnSpc>
            </a:pPr>
            <a:endParaRPr lang="en-US" sz="2187" spc="-24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92374" y="4107505"/>
            <a:ext cx="3696593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892374" y="5611661"/>
            <a:ext cx="3696592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Speech recognition reduces typing errors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13" name="Freeform 13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010902" y="7048388"/>
            <a:ext cx="3696593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User Satisfaction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12358" y="8784431"/>
            <a:ext cx="4411912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Voice interaction enhances accessibility and user satisfaction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93748" y="3696342"/>
            <a:ext cx="324759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Error Reduction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884749" y="1908699"/>
            <a:ext cx="4652055" cy="6106516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1586126" y="4332136"/>
            <a:ext cx="2597247" cy="4793577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925751" y="4574190"/>
            <a:ext cx="306149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60%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81089" y="4574190"/>
            <a:ext cx="306149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85%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70854" y="7821501"/>
            <a:ext cx="306149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92%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C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2786" y="1125989"/>
            <a:ext cx="11604139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102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 of the Voice-Enabled Bank Form Application: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2786" y="3039127"/>
            <a:ext cx="10999016" cy="645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endParaRPr/>
          </a:p>
          <a:p>
            <a:pPr marL="515461" lvl="1" indent="-257730" algn="l">
              <a:lnSpc>
                <a:spcPts val="4727"/>
              </a:lnSpc>
              <a:buFont typeface="Arial"/>
              <a:buChar char="•"/>
            </a:pPr>
            <a:r>
              <a:rPr lang="en-US" sz="2387" b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Faster Form Completion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– Voice input accelerates the process by eliminating manual typing.</a:t>
            </a:r>
          </a:p>
          <a:p>
            <a:pPr marL="515461" lvl="1" indent="-257730" algn="l">
              <a:lnSpc>
                <a:spcPts val="4727"/>
              </a:lnSpc>
              <a:buFont typeface="Arial"/>
              <a:buChar char="•"/>
            </a:pPr>
            <a:r>
              <a:rPr lang="en-US" sz="2387" b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Error Reduction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– Speech recognition minimizes typing mistakes and incorrect entries.</a:t>
            </a:r>
          </a:p>
          <a:p>
            <a:pPr marL="515461" lvl="1" indent="-257730" algn="l">
              <a:lnSpc>
                <a:spcPts val="4727"/>
              </a:lnSpc>
              <a:buFont typeface="Arial"/>
              <a:buChar char="•"/>
            </a:pPr>
            <a:r>
              <a:rPr lang="en-US" sz="2387" b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Improved Accessibility –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Voice interaction makes forms accessible to users with disabilities.</a:t>
            </a:r>
          </a:p>
          <a:p>
            <a:pPr marL="515461" lvl="1" indent="-257730" algn="l">
              <a:lnSpc>
                <a:spcPts val="4727"/>
              </a:lnSpc>
              <a:buFont typeface="Arial"/>
              <a:buChar char="•"/>
            </a:pPr>
            <a:r>
              <a:rPr lang="en-US" sz="2387" b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Enhanced User Experience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– Streamlined, hands-free interaction makes form-filling more convenient.</a:t>
            </a:r>
          </a:p>
          <a:p>
            <a:pPr marL="515461" lvl="1" indent="-257730" algn="l">
              <a:lnSpc>
                <a:spcPts val="4727"/>
              </a:lnSpc>
              <a:buFont typeface="Arial"/>
              <a:buChar char="•"/>
            </a:pPr>
            <a:r>
              <a:rPr lang="en-US" sz="2387" b="1">
                <a:solidFill>
                  <a:srgbClr val="1025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Higher User Satisfaction</a:t>
            </a:r>
            <a:r>
              <a:rPr lang="en-US" sz="23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 – Easier and faster form submission increases overall satisfaction.</a:t>
            </a:r>
          </a:p>
        </p:txBody>
      </p:sp>
      <p:sp>
        <p:nvSpPr>
          <p:cNvPr id="4" name="Freeform 4"/>
          <p:cNvSpPr/>
          <p:nvPr/>
        </p:nvSpPr>
        <p:spPr>
          <a:xfrm rot="-1090964">
            <a:off x="13958592" y="1796821"/>
            <a:ext cx="2681585" cy="6924280"/>
          </a:xfrm>
          <a:custGeom>
            <a:avLst/>
            <a:gdLst/>
            <a:ahLst/>
            <a:cxnLst/>
            <a:rect l="l" t="t" r="r" b="b"/>
            <a:pathLst>
              <a:path w="2681585" h="6924280">
                <a:moveTo>
                  <a:pt x="0" y="0"/>
                </a:moveTo>
                <a:lnTo>
                  <a:pt x="2681585" y="0"/>
                </a:lnTo>
                <a:lnTo>
                  <a:pt x="2681585" y="6924280"/>
                </a:lnTo>
                <a:lnTo>
                  <a:pt x="0" y="692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11341"/>
            <a:ext cx="18288000" cy="10870287"/>
            <a:chOff x="0" y="0"/>
            <a:chExt cx="24384000" cy="14493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4493717"/>
            </a:xfrm>
            <a:custGeom>
              <a:avLst/>
              <a:gdLst/>
              <a:ahLst/>
              <a:cxnLst/>
              <a:rect l="l" t="t" r="r" b="b"/>
              <a:pathLst>
                <a:path w="24384000" h="14493717">
                  <a:moveTo>
                    <a:pt x="0" y="0"/>
                  </a:moveTo>
                  <a:lnTo>
                    <a:pt x="24384000" y="0"/>
                  </a:lnTo>
                  <a:lnTo>
                    <a:pt x="24384000" y="14493717"/>
                  </a:lnTo>
                  <a:lnTo>
                    <a:pt x="0" y="14493717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92237" y="1177081"/>
            <a:ext cx="9736531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Real-World Applications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3722935" y="2668191"/>
            <a:ext cx="2690069" cy="2087315"/>
          </a:xfrm>
          <a:custGeom>
            <a:avLst/>
            <a:gdLst/>
            <a:ahLst/>
            <a:cxnLst/>
            <a:rect l="l" t="t" r="r" b="b"/>
            <a:pathLst>
              <a:path w="2690069" h="2087315">
                <a:moveTo>
                  <a:pt x="0" y="0"/>
                </a:moveTo>
                <a:lnTo>
                  <a:pt x="2690069" y="0"/>
                </a:lnTo>
                <a:lnTo>
                  <a:pt x="2690069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" b="-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4998987" y="3584674"/>
            <a:ext cx="137815" cy="53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FEFEFE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96521" y="2932659"/>
            <a:ext cx="5538753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Healthcare Documentation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96521" y="3479006"/>
            <a:ext cx="1031572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Simplifies patient intake forms, medical histories, and other critical documentation.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83846" y="4771876"/>
            <a:ext cx="10741075" cy="19050"/>
            <a:chOff x="0" y="0"/>
            <a:chExt cx="14321433" cy="25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2377976" y="4826347"/>
            <a:ext cx="5380136" cy="2087315"/>
          </a:xfrm>
          <a:custGeom>
            <a:avLst/>
            <a:gdLst/>
            <a:ahLst/>
            <a:cxnLst/>
            <a:rect l="l" t="t" r="r" b="b"/>
            <a:pathLst>
              <a:path w="5380136" h="2087315">
                <a:moveTo>
                  <a:pt x="0" y="0"/>
                </a:moveTo>
                <a:lnTo>
                  <a:pt x="5380136" y="0"/>
                </a:lnTo>
                <a:lnTo>
                  <a:pt x="5380136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" r="-4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4970264" y="5472261"/>
            <a:ext cx="195262" cy="53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FEFEFE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1630" y="5090815"/>
            <a:ext cx="354404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Customer 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41630" y="5637163"/>
            <a:ext cx="897061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Streamlines customer inquiries, feedback forms, and support requests.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28955" y="6930032"/>
            <a:ext cx="9395966" cy="19050"/>
            <a:chOff x="0" y="0"/>
            <a:chExt cx="12527955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1032868" y="6984504"/>
            <a:ext cx="8070205" cy="2087315"/>
          </a:xfrm>
          <a:custGeom>
            <a:avLst/>
            <a:gdLst/>
            <a:ahLst/>
            <a:cxnLst/>
            <a:rect l="l" t="t" r="r" b="b"/>
            <a:pathLst>
              <a:path w="8070205" h="2087315">
                <a:moveTo>
                  <a:pt x="0" y="0"/>
                </a:moveTo>
                <a:lnTo>
                  <a:pt x="8070204" y="0"/>
                </a:lnTo>
                <a:lnTo>
                  <a:pt x="8070204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" r="-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4965650" y="7630417"/>
            <a:ext cx="204490" cy="53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FEFEFE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86590" y="7248971"/>
            <a:ext cx="4506740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Educational Surveys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86590" y="7795320"/>
            <a:ext cx="7350599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Makes it easier for students and teachers to participate in surveys and assessments.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25" name="Freeform 25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92238" y="879425"/>
            <a:ext cx="8859041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Improvements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2370535"/>
            <a:ext cx="2717155" cy="2087315"/>
            <a:chOff x="0" y="0"/>
            <a:chExt cx="3622873" cy="2783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22929" cy="2783078"/>
            </a:xfrm>
            <a:custGeom>
              <a:avLst/>
              <a:gdLst/>
              <a:ahLst/>
              <a:cxnLst/>
              <a:rect l="l" t="t" r="r" b="b"/>
              <a:pathLst>
                <a:path w="3622929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3566160" y="0"/>
                  </a:lnTo>
                  <a:cubicBezTo>
                    <a:pt x="3597529" y="0"/>
                    <a:pt x="3622929" y="25400"/>
                    <a:pt x="3622929" y="56769"/>
                  </a:cubicBezTo>
                  <a:lnTo>
                    <a:pt x="3622929" y="2726309"/>
                  </a:lnTo>
                  <a:cubicBezTo>
                    <a:pt x="3622929" y="2757678"/>
                    <a:pt x="3597529" y="2783078"/>
                    <a:pt x="3566160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5755" y="3016449"/>
            <a:ext cx="137815" cy="53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92910" y="2635002"/>
            <a:ext cx="4781796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Adaptive AI Learning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92910" y="3181350"/>
            <a:ext cx="1301933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system continuously learns and adapts to improve speech recognition accuracy and user experience.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51076" y="4438799"/>
            <a:ext cx="13303002" cy="19050"/>
            <a:chOff x="0" y="0"/>
            <a:chExt cx="17737337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4599534"/>
            <a:ext cx="5434459" cy="2087315"/>
            <a:chOff x="0" y="0"/>
            <a:chExt cx="7245945" cy="27830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45985" cy="2783078"/>
            </a:xfrm>
            <a:custGeom>
              <a:avLst/>
              <a:gdLst/>
              <a:ahLst/>
              <a:cxnLst/>
              <a:rect l="l" t="t" r="r" b="b"/>
              <a:pathLst>
                <a:path w="7245985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7189216" y="0"/>
                  </a:lnTo>
                  <a:cubicBezTo>
                    <a:pt x="7220585" y="0"/>
                    <a:pt x="7245985" y="25400"/>
                    <a:pt x="7245985" y="56769"/>
                  </a:cubicBezTo>
                  <a:lnTo>
                    <a:pt x="7245985" y="2726309"/>
                  </a:lnTo>
                  <a:cubicBezTo>
                    <a:pt x="7245985" y="2757678"/>
                    <a:pt x="7220585" y="2783078"/>
                    <a:pt x="7189216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75755" y="5245447"/>
            <a:ext cx="195262" cy="53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10214" y="4864001"/>
            <a:ext cx="5971463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Expanded Language Support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0214" y="5410349"/>
            <a:ext cx="1030203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Support for additional languages and dialects will make the system more inclusive and accessible globally.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568380" y="6667797"/>
            <a:ext cx="10585698" cy="19050"/>
            <a:chOff x="0" y="0"/>
            <a:chExt cx="14114263" cy="25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2238" y="6828532"/>
            <a:ext cx="8151762" cy="2540942"/>
            <a:chOff x="0" y="0"/>
            <a:chExt cx="10869017" cy="338792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869168" cy="3387979"/>
            </a:xfrm>
            <a:custGeom>
              <a:avLst/>
              <a:gdLst/>
              <a:ahLst/>
              <a:cxnLst/>
              <a:rect l="l" t="t" r="r" b="b"/>
              <a:pathLst>
                <a:path w="10869168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812399" y="0"/>
                  </a:lnTo>
                  <a:cubicBezTo>
                    <a:pt x="10843768" y="0"/>
                    <a:pt x="10869168" y="25400"/>
                    <a:pt x="10869168" y="56769"/>
                  </a:cubicBezTo>
                  <a:lnTo>
                    <a:pt x="10869168" y="3331210"/>
                  </a:lnTo>
                  <a:cubicBezTo>
                    <a:pt x="10869168" y="3362579"/>
                    <a:pt x="10843768" y="3387979"/>
                    <a:pt x="10812399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75755" y="7701260"/>
            <a:ext cx="204490" cy="53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27518" y="7093000"/>
            <a:ext cx="561243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Personalized User Settings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27518" y="7639347"/>
            <a:ext cx="7584728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can customize the system to match their preferences, such as voice recognition settings and form layouts.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28" name="Freeform 28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8" name="Freeform 8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5800" y="638175"/>
            <a:ext cx="896808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4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Demo</a:t>
            </a:r>
          </a:p>
        </p:txBody>
      </p:sp>
      <p:sp>
        <p:nvSpPr>
          <p:cNvPr id="11" name="Freeform 11" descr="Screenshot 2025-01-27 152441"/>
          <p:cNvSpPr/>
          <p:nvPr/>
        </p:nvSpPr>
        <p:spPr>
          <a:xfrm>
            <a:off x="685800" y="1685925"/>
            <a:ext cx="8458200" cy="4002881"/>
          </a:xfrm>
          <a:custGeom>
            <a:avLst/>
            <a:gdLst/>
            <a:ahLst/>
            <a:cxnLst/>
            <a:rect l="l" t="t" r="r" b="b"/>
            <a:pathLst>
              <a:path w="8458200" h="4002881">
                <a:moveTo>
                  <a:pt x="0" y="0"/>
                </a:moveTo>
                <a:lnTo>
                  <a:pt x="8458200" y="0"/>
                </a:lnTo>
                <a:lnTo>
                  <a:pt x="8458200" y="4002881"/>
                </a:lnTo>
                <a:lnTo>
                  <a:pt x="0" y="4002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 descr="Screenshot 2025-01-27 152514"/>
          <p:cNvSpPr/>
          <p:nvPr/>
        </p:nvSpPr>
        <p:spPr>
          <a:xfrm>
            <a:off x="9317908" y="1685925"/>
            <a:ext cx="8458200" cy="4040981"/>
          </a:xfrm>
          <a:custGeom>
            <a:avLst/>
            <a:gdLst/>
            <a:ahLst/>
            <a:cxnLst/>
            <a:rect l="l" t="t" r="r" b="b"/>
            <a:pathLst>
              <a:path w="8458200" h="4040981">
                <a:moveTo>
                  <a:pt x="0" y="0"/>
                </a:moveTo>
                <a:lnTo>
                  <a:pt x="8458200" y="0"/>
                </a:lnTo>
                <a:lnTo>
                  <a:pt x="8458200" y="4040981"/>
                </a:lnTo>
                <a:lnTo>
                  <a:pt x="0" y="4040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" b="-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 descr="Screenshot 2025-01-27 152604"/>
          <p:cNvSpPr/>
          <p:nvPr/>
        </p:nvSpPr>
        <p:spPr>
          <a:xfrm>
            <a:off x="685800" y="5953125"/>
            <a:ext cx="8458200" cy="3883820"/>
          </a:xfrm>
          <a:custGeom>
            <a:avLst/>
            <a:gdLst/>
            <a:ahLst/>
            <a:cxnLst/>
            <a:rect l="l" t="t" r="r" b="b"/>
            <a:pathLst>
              <a:path w="8458200" h="3883820">
                <a:moveTo>
                  <a:pt x="0" y="0"/>
                </a:moveTo>
                <a:lnTo>
                  <a:pt x="8458200" y="0"/>
                </a:lnTo>
                <a:lnTo>
                  <a:pt x="8458200" y="3883820"/>
                </a:lnTo>
                <a:lnTo>
                  <a:pt x="0" y="388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" r="-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 descr="Screenshot 2025-01-27 152619"/>
          <p:cNvSpPr/>
          <p:nvPr/>
        </p:nvSpPr>
        <p:spPr>
          <a:xfrm>
            <a:off x="9317908" y="5986309"/>
            <a:ext cx="8458200" cy="3883820"/>
          </a:xfrm>
          <a:custGeom>
            <a:avLst/>
            <a:gdLst/>
            <a:ahLst/>
            <a:cxnLst/>
            <a:rect l="l" t="t" r="r" b="b"/>
            <a:pathLst>
              <a:path w="8458200" h="3883820">
                <a:moveTo>
                  <a:pt x="0" y="0"/>
                </a:moveTo>
                <a:lnTo>
                  <a:pt x="8458200" y="0"/>
                </a:lnTo>
                <a:lnTo>
                  <a:pt x="8458200" y="3883820"/>
                </a:lnTo>
                <a:lnTo>
                  <a:pt x="0" y="3883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64" r="-1176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289976"/>
          </a:xfrm>
          <a:custGeom>
            <a:avLst/>
            <a:gdLst/>
            <a:ahLst/>
            <a:cxnLst/>
            <a:rect l="l" t="t" r="r" b="b"/>
            <a:pathLst>
              <a:path w="6858000" h="10289976">
                <a:moveTo>
                  <a:pt x="0" y="0"/>
                </a:moveTo>
                <a:lnTo>
                  <a:pt x="6858000" y="0"/>
                </a:lnTo>
                <a:lnTo>
                  <a:pt x="6858000" y="10289976"/>
                </a:lnTo>
                <a:lnTo>
                  <a:pt x="0" y="10289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r="-1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9" name="Freeform 9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867994" y="-450006"/>
            <a:ext cx="12545571" cy="10739982"/>
          </a:xfrm>
          <a:custGeom>
            <a:avLst/>
            <a:gdLst/>
            <a:ahLst/>
            <a:cxnLst/>
            <a:rect l="l" t="t" r="r" b="b"/>
            <a:pathLst>
              <a:path w="12545571" h="10739982">
                <a:moveTo>
                  <a:pt x="0" y="0"/>
                </a:moveTo>
                <a:lnTo>
                  <a:pt x="12545571" y="0"/>
                </a:lnTo>
                <a:lnTo>
                  <a:pt x="12545571" y="10739982"/>
                </a:lnTo>
                <a:lnTo>
                  <a:pt x="0" y="10739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01" r="-141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8832086" y="832868"/>
            <a:ext cx="6376095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34200" y="2445916"/>
            <a:ext cx="4631234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42835" y="2465164"/>
            <a:ext cx="3188047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25564" y="2899148"/>
            <a:ext cx="5456402" cy="77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Voice-based form filling streamlines data entry, making it faster and more efficient.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34200" y="5313064"/>
            <a:ext cx="4631234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77939" y="5170189"/>
            <a:ext cx="2315542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Productivity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25564" y="5674519"/>
            <a:ext cx="4631234" cy="77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Enhances accuracy, saving time and boosting productivity.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7783934"/>
            <a:ext cx="4631234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92214" y="7750596"/>
            <a:ext cx="2280363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Experience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25564" y="8249865"/>
            <a:ext cx="6254064" cy="77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Provides a user-friendly and accessible experience, empowering users to complete tasks with ease.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C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787" y="-16300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33983" y="3152569"/>
            <a:ext cx="16420035" cy="387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9362" b="1">
                <a:solidFill>
                  <a:srgbClr val="10257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1354446">
            <a:off x="15843106" y="2606653"/>
            <a:ext cx="1497033" cy="2339114"/>
          </a:xfrm>
          <a:custGeom>
            <a:avLst/>
            <a:gdLst/>
            <a:ahLst/>
            <a:cxnLst/>
            <a:rect l="l" t="t" r="r" b="b"/>
            <a:pathLst>
              <a:path w="1497033" h="2339114">
                <a:moveTo>
                  <a:pt x="0" y="0"/>
                </a:moveTo>
                <a:lnTo>
                  <a:pt x="1497033" y="0"/>
                </a:lnTo>
                <a:lnTo>
                  <a:pt x="1497033" y="2339115"/>
                </a:lnTo>
                <a:lnTo>
                  <a:pt x="0" y="2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885027">
            <a:off x="5092713" y="1959586"/>
            <a:ext cx="2206219" cy="1740908"/>
          </a:xfrm>
          <a:custGeom>
            <a:avLst/>
            <a:gdLst/>
            <a:ahLst/>
            <a:cxnLst/>
            <a:rect l="l" t="t" r="r" b="b"/>
            <a:pathLst>
              <a:path w="2206219" h="1740908">
                <a:moveTo>
                  <a:pt x="0" y="0"/>
                </a:moveTo>
                <a:lnTo>
                  <a:pt x="2206220" y="0"/>
                </a:lnTo>
                <a:lnTo>
                  <a:pt x="2206220" y="1740908"/>
                </a:lnTo>
                <a:lnTo>
                  <a:pt x="0" y="1740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1839" y="8205407"/>
            <a:ext cx="4202073" cy="2521244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839221">
            <a:off x="9785300" y="7617346"/>
            <a:ext cx="1170380" cy="2030628"/>
          </a:xfrm>
          <a:custGeom>
            <a:avLst/>
            <a:gdLst/>
            <a:ahLst/>
            <a:cxnLst/>
            <a:rect l="l" t="t" r="r" b="b"/>
            <a:pathLst>
              <a:path w="1170380" h="2030628">
                <a:moveTo>
                  <a:pt x="0" y="0"/>
                </a:moveTo>
                <a:lnTo>
                  <a:pt x="1170381" y="0"/>
                </a:lnTo>
                <a:lnTo>
                  <a:pt x="1170381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8" name="Freeform 8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61524" y="4164026"/>
            <a:ext cx="821062" cy="737429"/>
          </a:xfrm>
          <a:custGeom>
            <a:avLst/>
            <a:gdLst/>
            <a:ahLst/>
            <a:cxnLst/>
            <a:rect l="l" t="t" r="r" b="b"/>
            <a:pathLst>
              <a:path w="821062" h="737429">
                <a:moveTo>
                  <a:pt x="0" y="0"/>
                </a:moveTo>
                <a:lnTo>
                  <a:pt x="821062" y="0"/>
                </a:lnTo>
                <a:lnTo>
                  <a:pt x="821062" y="737428"/>
                </a:lnTo>
                <a:lnTo>
                  <a:pt x="0" y="73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101135" y="4164026"/>
            <a:ext cx="979474" cy="979474"/>
          </a:xfrm>
          <a:custGeom>
            <a:avLst/>
            <a:gdLst/>
            <a:ahLst/>
            <a:cxnLst/>
            <a:rect l="l" t="t" r="r" b="b"/>
            <a:pathLst>
              <a:path w="979474" h="979474">
                <a:moveTo>
                  <a:pt x="0" y="0"/>
                </a:moveTo>
                <a:lnTo>
                  <a:pt x="979474" y="0"/>
                </a:lnTo>
                <a:lnTo>
                  <a:pt x="979474" y="979474"/>
                </a:lnTo>
                <a:lnTo>
                  <a:pt x="0" y="97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2494128" y="4164026"/>
            <a:ext cx="737429" cy="737429"/>
          </a:xfrm>
          <a:custGeom>
            <a:avLst/>
            <a:gdLst/>
            <a:ahLst/>
            <a:cxnLst/>
            <a:rect l="l" t="t" r="r" b="b"/>
            <a:pathLst>
              <a:path w="737429" h="737429">
                <a:moveTo>
                  <a:pt x="0" y="0"/>
                </a:moveTo>
                <a:lnTo>
                  <a:pt x="737429" y="0"/>
                </a:lnTo>
                <a:lnTo>
                  <a:pt x="737429" y="737428"/>
                </a:lnTo>
                <a:lnTo>
                  <a:pt x="0" y="737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1133475" y="1973398"/>
            <a:ext cx="8800917" cy="90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4"/>
              </a:lnSpc>
            </a:pPr>
            <a:r>
              <a:rPr lang="en-US" sz="5696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836054"/>
            <a:ext cx="3544044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9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Time-Consuming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4900" y="6533115"/>
            <a:ext cx="3844915" cy="130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Manual form filling is slow and inefficient.</a:t>
            </a:r>
          </a:p>
          <a:p>
            <a:pPr algn="ctr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87179" y="5836054"/>
            <a:ext cx="354404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Error-Prone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52816" y="6533115"/>
            <a:ext cx="4638479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Manual data entry is prone to errors, causing inaccuracies and wasted time.</a:t>
            </a:r>
          </a:p>
          <a:p>
            <a:pPr algn="ctr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49609" y="5826846"/>
            <a:ext cx="440578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Accessibility Barriers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87381" y="6533115"/>
            <a:ext cx="4548962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Typing challenges hinder access to forms and services for people with disabilities.</a:t>
            </a:r>
          </a:p>
          <a:p>
            <a:pPr algn="ctr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55924" y="2311958"/>
            <a:ext cx="7088237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Solution Overview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5924" y="4640089"/>
            <a:ext cx="496044" cy="496044"/>
            <a:chOff x="0" y="0"/>
            <a:chExt cx="661392" cy="6613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35485" y="4621039"/>
            <a:ext cx="4465885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Voice Command Form Filling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5485" y="5615062"/>
            <a:ext cx="4465885" cy="130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can fill out forms by voice, reducing typing and errors.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484889" y="4640089"/>
            <a:ext cx="496044" cy="496044"/>
            <a:chOff x="0" y="0"/>
            <a:chExt cx="661392" cy="6613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64450" y="4621039"/>
            <a:ext cx="4465885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Reduces Errors and Language Barriers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64450" y="5615062"/>
            <a:ext cx="4218335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Voice recognition enables natural input, reducing errors and increasing accessibility.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2013852" y="4640089"/>
            <a:ext cx="496044" cy="496044"/>
            <a:chOff x="0" y="0"/>
            <a:chExt cx="661392" cy="6613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793415" y="4621039"/>
            <a:ext cx="4437310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Automatic PDF Generation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93415" y="5615062"/>
            <a:ext cx="4465885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system auto-generates PDFs, ensuring efficient and organized output.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21" name="Freeform 21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217951" y="1622226"/>
            <a:ext cx="7088237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Features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853461" y="3832043"/>
            <a:ext cx="4581079" cy="3437484"/>
            <a:chOff x="0" y="0"/>
            <a:chExt cx="6108105" cy="45833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8065" cy="4583303"/>
            </a:xfrm>
            <a:custGeom>
              <a:avLst/>
              <a:gdLst/>
              <a:ahLst/>
              <a:cxnLst/>
              <a:rect l="l" t="t" r="r" b="b"/>
              <a:pathLst>
                <a:path w="6108065" h="458330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26661"/>
                  </a:lnTo>
                  <a:cubicBezTo>
                    <a:pt x="6108065" y="4558030"/>
                    <a:pt x="6082665" y="4583303"/>
                    <a:pt x="6051423" y="4583303"/>
                  </a:cubicBezTo>
                  <a:lnTo>
                    <a:pt x="56642" y="4583303"/>
                  </a:lnTo>
                  <a:cubicBezTo>
                    <a:pt x="25273" y="4583303"/>
                    <a:pt x="0" y="4557903"/>
                    <a:pt x="0" y="4526661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136978" y="4096511"/>
            <a:ext cx="4014044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Speech Recognition Engine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36978" y="5222695"/>
            <a:ext cx="401404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A powerful engine that accurately converts spoken words into text.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544568" y="3832043"/>
            <a:ext cx="4581079" cy="3437484"/>
            <a:chOff x="0" y="0"/>
            <a:chExt cx="6108105" cy="45833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065" cy="4583303"/>
            </a:xfrm>
            <a:custGeom>
              <a:avLst/>
              <a:gdLst/>
              <a:ahLst/>
              <a:cxnLst/>
              <a:rect l="l" t="t" r="r" b="b"/>
              <a:pathLst>
                <a:path w="6108065" h="458330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26661"/>
                  </a:lnTo>
                  <a:cubicBezTo>
                    <a:pt x="6108065" y="4558030"/>
                    <a:pt x="6082665" y="4583303"/>
                    <a:pt x="6051423" y="4583303"/>
                  </a:cubicBezTo>
                  <a:lnTo>
                    <a:pt x="56642" y="4583303"/>
                  </a:lnTo>
                  <a:cubicBezTo>
                    <a:pt x="25273" y="4583303"/>
                    <a:pt x="0" y="4557903"/>
                    <a:pt x="0" y="4526661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828086" y="4096511"/>
            <a:ext cx="4014044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Natural Language Processing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8086" y="5085772"/>
            <a:ext cx="401404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Interprets and understands the meaning of spoken language, allowing for natural interactions.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17951" y="3832043"/>
            <a:ext cx="4581079" cy="3437484"/>
            <a:chOff x="0" y="0"/>
            <a:chExt cx="6108105" cy="45833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08065" cy="4583303"/>
            </a:xfrm>
            <a:custGeom>
              <a:avLst/>
              <a:gdLst/>
              <a:ahLst/>
              <a:cxnLst/>
              <a:rect l="l" t="t" r="r" b="b"/>
              <a:pathLst>
                <a:path w="6108065" h="458330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26661"/>
                  </a:lnTo>
                  <a:cubicBezTo>
                    <a:pt x="6108065" y="4558030"/>
                    <a:pt x="6082665" y="4583303"/>
                    <a:pt x="6051423" y="4583303"/>
                  </a:cubicBezTo>
                  <a:lnTo>
                    <a:pt x="56642" y="4583303"/>
                  </a:lnTo>
                  <a:cubicBezTo>
                    <a:pt x="25273" y="4583303"/>
                    <a:pt x="0" y="4557903"/>
                    <a:pt x="0" y="4526661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01469" y="3947327"/>
            <a:ext cx="4014044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Secure Authentication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1469" y="5222695"/>
            <a:ext cx="4014044" cy="130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A robust authentication system ensures the safety and privacy of user data.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21" name="Freeform 21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17951" y="4086986"/>
            <a:ext cx="1119973" cy="56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6"/>
              </a:lnSpc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1442605" y="1147479"/>
            <a:ext cx="5111783" cy="3543150"/>
            <a:chOff x="0" y="0"/>
            <a:chExt cx="6108105" cy="42337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08065" cy="4233726"/>
            </a:xfrm>
            <a:custGeom>
              <a:avLst/>
              <a:gdLst/>
              <a:ahLst/>
              <a:cxnLst/>
              <a:rect l="l" t="t" r="r" b="b"/>
              <a:pathLst>
                <a:path w="6108065" h="4233726">
                  <a:moveTo>
                    <a:pt x="0" y="52322"/>
                  </a:moveTo>
                  <a:cubicBezTo>
                    <a:pt x="0" y="23463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3463"/>
                    <a:pt x="6108065" y="52322"/>
                  </a:cubicBezTo>
                  <a:lnTo>
                    <a:pt x="6108065" y="4181404"/>
                  </a:lnTo>
                  <a:cubicBezTo>
                    <a:pt x="6108065" y="4210381"/>
                    <a:pt x="6082665" y="4233726"/>
                    <a:pt x="6051423" y="4233726"/>
                  </a:cubicBezTo>
                  <a:lnTo>
                    <a:pt x="56642" y="4233726"/>
                  </a:lnTo>
                  <a:cubicBezTo>
                    <a:pt x="25273" y="4233726"/>
                    <a:pt x="0" y="4210264"/>
                    <a:pt x="0" y="4181404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42605" y="5369322"/>
            <a:ext cx="5111783" cy="3770199"/>
            <a:chOff x="0" y="0"/>
            <a:chExt cx="6066614" cy="44744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66575" cy="4474426"/>
            </a:xfrm>
            <a:custGeom>
              <a:avLst/>
              <a:gdLst/>
              <a:ahLst/>
              <a:cxnLst/>
              <a:rect l="l" t="t" r="r" b="b"/>
              <a:pathLst>
                <a:path w="6066575" h="4474426">
                  <a:moveTo>
                    <a:pt x="0" y="55296"/>
                  </a:moveTo>
                  <a:cubicBezTo>
                    <a:pt x="0" y="24797"/>
                    <a:pt x="25227" y="0"/>
                    <a:pt x="56257" y="0"/>
                  </a:cubicBezTo>
                  <a:lnTo>
                    <a:pt x="6010317" y="0"/>
                  </a:lnTo>
                  <a:cubicBezTo>
                    <a:pt x="6041473" y="0"/>
                    <a:pt x="6066575" y="24797"/>
                    <a:pt x="6066575" y="55296"/>
                  </a:cubicBezTo>
                  <a:lnTo>
                    <a:pt x="6066575" y="4419130"/>
                  </a:lnTo>
                  <a:cubicBezTo>
                    <a:pt x="6066575" y="4449754"/>
                    <a:pt x="6041347" y="4474426"/>
                    <a:pt x="6010317" y="4474426"/>
                  </a:cubicBezTo>
                  <a:lnTo>
                    <a:pt x="56257" y="4474426"/>
                  </a:lnTo>
                  <a:cubicBezTo>
                    <a:pt x="25101" y="4474426"/>
                    <a:pt x="0" y="4449630"/>
                    <a:pt x="0" y="4419130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12" name="Freeform 12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928057" y="0"/>
            <a:ext cx="11554458" cy="10287000"/>
          </a:xfrm>
          <a:custGeom>
            <a:avLst/>
            <a:gdLst/>
            <a:ahLst/>
            <a:cxnLst/>
            <a:rect l="l" t="t" r="r" b="b"/>
            <a:pathLst>
              <a:path w="11554458" h="10287000">
                <a:moveTo>
                  <a:pt x="0" y="0"/>
                </a:moveTo>
                <a:lnTo>
                  <a:pt x="11554458" y="0"/>
                </a:lnTo>
                <a:lnTo>
                  <a:pt x="115544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85" r="-2184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1758967" y="1435266"/>
            <a:ext cx="4479059" cy="96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3068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Real-Time Form Validation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58967" y="2656971"/>
            <a:ext cx="4479059" cy="160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440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Ensures data accuracy by verifying the information as it is being entered.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58967" y="5668798"/>
            <a:ext cx="4479059" cy="96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08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Automated PDF Generation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58967" y="6778919"/>
            <a:ext cx="4479059" cy="197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45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Generates PDF files from filled forms, eliminating manual formatting and reducing errors.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22287" y="812006"/>
            <a:ext cx="9983061" cy="903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7"/>
              </a:lnSpc>
            </a:pPr>
            <a:r>
              <a:rPr lang="en-US" sz="5687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Workflow Structure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29712" y="2200572"/>
            <a:ext cx="28575" cy="7236321"/>
            <a:chOff x="0" y="0"/>
            <a:chExt cx="38100" cy="96484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9648444"/>
            </a:xfrm>
            <a:custGeom>
              <a:avLst/>
              <a:gdLst/>
              <a:ahLst/>
              <a:cxnLst/>
              <a:rect l="l" t="t" r="r" b="b"/>
              <a:pathLst>
                <a:path w="38100" h="964844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629394"/>
                  </a:lnTo>
                  <a:cubicBezTo>
                    <a:pt x="38100" y="9639935"/>
                    <a:pt x="29591" y="9648444"/>
                    <a:pt x="19050" y="9648444"/>
                  </a:cubicBezTo>
                  <a:cubicBezTo>
                    <a:pt x="8509" y="9648444"/>
                    <a:pt x="0" y="9639935"/>
                    <a:pt x="0" y="9629394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53821" y="2779216"/>
            <a:ext cx="922288" cy="28575"/>
            <a:chOff x="0" y="0"/>
            <a:chExt cx="1229717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9741" cy="38100"/>
            </a:xfrm>
            <a:custGeom>
              <a:avLst/>
              <a:gdLst/>
              <a:ahLst/>
              <a:cxnLst/>
              <a:rect l="l" t="t" r="r" b="b"/>
              <a:pathLst>
                <a:path w="12297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47535" y="2497039"/>
            <a:ext cx="592931" cy="592931"/>
            <a:chOff x="0" y="0"/>
            <a:chExt cx="790575" cy="7905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067056" y="2643485"/>
            <a:ext cx="153889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61789" y="2477989"/>
            <a:ext cx="3771832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User Authentication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899380"/>
            <a:ext cx="6772424" cy="80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sign in, log in, and then log out securely.</a:t>
            </a:r>
          </a:p>
          <a:p>
            <a:pPr algn="r">
              <a:lnSpc>
                <a:spcPts val="3312"/>
              </a:lnSpc>
            </a:pPr>
            <a:endParaRPr lang="en-US" sz="2062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9411891" y="4096642"/>
            <a:ext cx="922287" cy="28575"/>
            <a:chOff x="0" y="0"/>
            <a:chExt cx="1229717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29741" cy="38100"/>
            </a:xfrm>
            <a:custGeom>
              <a:avLst/>
              <a:gdLst/>
              <a:ahLst/>
              <a:cxnLst/>
              <a:rect l="l" t="t" r="r" b="b"/>
              <a:pathLst>
                <a:path w="12297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47535" y="3814465"/>
            <a:ext cx="592931" cy="592931"/>
            <a:chOff x="0" y="0"/>
            <a:chExt cx="790575" cy="7905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035057" y="3960911"/>
            <a:ext cx="217885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93289" y="3762375"/>
            <a:ext cx="3294012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Form Filling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93289" y="4274939"/>
            <a:ext cx="6772424" cy="122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Form filling allows quick online completion and submission.</a:t>
            </a:r>
          </a:p>
          <a:p>
            <a:pPr algn="l">
              <a:lnSpc>
                <a:spcPts val="3312"/>
              </a:lnSpc>
            </a:pPr>
            <a:endParaRPr lang="en-US" sz="2062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953821" y="5282356"/>
            <a:ext cx="922288" cy="28575"/>
            <a:chOff x="0" y="0"/>
            <a:chExt cx="1229717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29741" cy="38100"/>
            </a:xfrm>
            <a:custGeom>
              <a:avLst/>
              <a:gdLst/>
              <a:ahLst/>
              <a:cxnLst/>
              <a:rect l="l" t="t" r="r" b="b"/>
              <a:pathLst>
                <a:path w="12297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847535" y="5000179"/>
            <a:ext cx="592931" cy="592931"/>
            <a:chOff x="0" y="0"/>
            <a:chExt cx="790575" cy="7905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029849" y="5146625"/>
            <a:ext cx="228154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72110" y="4945676"/>
            <a:ext cx="4729014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87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Voice Input Capture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27298" y="5441602"/>
            <a:ext cx="5715038" cy="122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system converts voice input into text using the Web Speech API.</a:t>
            </a:r>
          </a:p>
          <a:p>
            <a:pPr algn="r">
              <a:lnSpc>
                <a:spcPts val="3312"/>
              </a:lnSpc>
            </a:pPr>
            <a:endParaRPr lang="en-US" sz="2062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9411891" y="6468219"/>
            <a:ext cx="922287" cy="28575"/>
            <a:chOff x="0" y="0"/>
            <a:chExt cx="1229717" cy="38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29741" cy="38100"/>
            </a:xfrm>
            <a:custGeom>
              <a:avLst/>
              <a:gdLst/>
              <a:ahLst/>
              <a:cxnLst/>
              <a:rect l="l" t="t" r="r" b="b"/>
              <a:pathLst>
                <a:path w="12297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47535" y="6186041"/>
            <a:ext cx="592931" cy="592931"/>
            <a:chOff x="0" y="0"/>
            <a:chExt cx="790575" cy="7905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023896" y="6332487"/>
            <a:ext cx="240060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93289" y="6133951"/>
            <a:ext cx="3294012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Validation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93289" y="6646515"/>
            <a:ext cx="6772424" cy="122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system checks for errors like incorrect formatting or inconsistencies.</a:t>
            </a:r>
          </a:p>
          <a:p>
            <a:pPr algn="l">
              <a:lnSpc>
                <a:spcPts val="3312"/>
              </a:lnSpc>
            </a:pPr>
            <a:endParaRPr lang="en-US" sz="2062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7953821" y="7654081"/>
            <a:ext cx="922288" cy="28575"/>
            <a:chOff x="0" y="0"/>
            <a:chExt cx="1229717" cy="38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29741" cy="38100"/>
            </a:xfrm>
            <a:custGeom>
              <a:avLst/>
              <a:gdLst/>
              <a:ahLst/>
              <a:cxnLst/>
              <a:rect l="l" t="t" r="r" b="b"/>
              <a:pathLst>
                <a:path w="12297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691" y="0"/>
                  </a:lnTo>
                  <a:cubicBezTo>
                    <a:pt x="1221232" y="0"/>
                    <a:pt x="1229741" y="8509"/>
                    <a:pt x="1229741" y="19050"/>
                  </a:cubicBezTo>
                  <a:cubicBezTo>
                    <a:pt x="1229741" y="29591"/>
                    <a:pt x="1221232" y="38100"/>
                    <a:pt x="12106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0257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847535" y="7371904"/>
            <a:ext cx="592931" cy="592931"/>
            <a:chOff x="0" y="0"/>
            <a:chExt cx="790575" cy="7905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52705"/>
                  </a:moveTo>
                  <a:cubicBezTo>
                    <a:pt x="0" y="23622"/>
                    <a:pt x="23622" y="0"/>
                    <a:pt x="52705" y="0"/>
                  </a:cubicBezTo>
                  <a:lnTo>
                    <a:pt x="737870" y="0"/>
                  </a:lnTo>
                  <a:cubicBezTo>
                    <a:pt x="766953" y="0"/>
                    <a:pt x="790575" y="23622"/>
                    <a:pt x="790575" y="52705"/>
                  </a:cubicBezTo>
                  <a:lnTo>
                    <a:pt x="790575" y="737870"/>
                  </a:lnTo>
                  <a:cubicBezTo>
                    <a:pt x="790575" y="766953"/>
                    <a:pt x="766953" y="790575"/>
                    <a:pt x="737870" y="790575"/>
                  </a:cubicBezTo>
                  <a:lnTo>
                    <a:pt x="52705" y="790575"/>
                  </a:lnTo>
                  <a:cubicBezTo>
                    <a:pt x="23622" y="790575"/>
                    <a:pt x="0" y="766953"/>
                    <a:pt x="0" y="737870"/>
                  </a:cubicBezTo>
                  <a:close/>
                </a:path>
              </a:pathLst>
            </a:custGeom>
            <a:solidFill>
              <a:srgbClr val="5799F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9029700" y="7518350"/>
            <a:ext cx="228600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28859" y="7319814"/>
            <a:ext cx="6365853" cy="80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85"/>
              </a:lnSpc>
            </a:pPr>
            <a:r>
              <a:rPr lang="en-US" sz="2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PDF Generation and Email Sending</a:t>
            </a:r>
          </a:p>
          <a:p>
            <a:pPr algn="r">
              <a:lnSpc>
                <a:spcPts val="3187"/>
              </a:lnSpc>
            </a:pPr>
            <a:endParaRPr lang="en-US" sz="2562">
              <a:solidFill>
                <a:srgbClr val="10257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922287" y="7832377"/>
            <a:ext cx="6772424" cy="122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12"/>
              </a:lnSpc>
            </a:pPr>
            <a:r>
              <a:rPr lang="en-US" sz="2062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TThe completed form is automatically converted into a PDF and sent via email.</a:t>
            </a:r>
          </a:p>
          <a:p>
            <a:pPr algn="r">
              <a:lnSpc>
                <a:spcPts val="3312"/>
              </a:lnSpc>
            </a:pPr>
            <a:endParaRPr lang="en-US" sz="2062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46" name="Freeform 46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937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8" name="Freeform 8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2081202"/>
            <a:ext cx="8574881" cy="175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Technical 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8825" y="5383516"/>
            <a:ext cx="3803600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Frontend Technologies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506485"/>
            <a:ext cx="4972645" cy="130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HTML, CSS, and JavaScript create the UI and handle interactions.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650571" y="5383516"/>
            <a:ext cx="3696593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Backend Technologies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02622" y="6506485"/>
            <a:ext cx="4972645" cy="130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Flask (Python) handles backend processing and data management.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277490" y="5788646"/>
            <a:ext cx="3544044" cy="44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Database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9464" y="6506485"/>
            <a:ext cx="4972645" cy="130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Supabase stores user data, form templates, and submissions securely.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3277490" y="269382"/>
            <a:ext cx="4545944" cy="4874118"/>
            <a:chOff x="0" y="0"/>
            <a:chExt cx="6061258" cy="6498824"/>
          </a:xfrm>
        </p:grpSpPr>
        <p:sp>
          <p:nvSpPr>
            <p:cNvPr id="18" name="Freeform 18"/>
            <p:cNvSpPr/>
            <p:nvPr/>
          </p:nvSpPr>
          <p:spPr>
            <a:xfrm>
              <a:off x="572994" y="388409"/>
              <a:ext cx="5488264" cy="6110415"/>
            </a:xfrm>
            <a:custGeom>
              <a:avLst/>
              <a:gdLst/>
              <a:ahLst/>
              <a:cxnLst/>
              <a:rect l="l" t="t" r="r" b="b"/>
              <a:pathLst>
                <a:path w="5488264" h="6110415">
                  <a:moveTo>
                    <a:pt x="0" y="0"/>
                  </a:moveTo>
                  <a:lnTo>
                    <a:pt x="5488264" y="0"/>
                  </a:lnTo>
                  <a:lnTo>
                    <a:pt x="5488264" y="6110415"/>
                  </a:lnTo>
                  <a:lnTo>
                    <a:pt x="0" y="6110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801066" cy="5530651"/>
            </a:xfrm>
            <a:custGeom>
              <a:avLst/>
              <a:gdLst/>
              <a:ahLst/>
              <a:cxnLst/>
              <a:rect l="l" t="t" r="r" b="b"/>
              <a:pathLst>
                <a:path w="3801066" h="5530651">
                  <a:moveTo>
                    <a:pt x="0" y="0"/>
                  </a:moveTo>
                  <a:lnTo>
                    <a:pt x="3801066" y="0"/>
                  </a:lnTo>
                  <a:lnTo>
                    <a:pt x="3801066" y="5530651"/>
                  </a:lnTo>
                  <a:lnTo>
                    <a:pt x="0" y="5530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06949" y="5507341"/>
            <a:ext cx="1273101" cy="7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04389" y="5507341"/>
            <a:ext cx="1273101" cy="7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04400" y="5477813"/>
            <a:ext cx="1273101" cy="7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450354" y="1268352"/>
            <a:ext cx="9681138" cy="175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Technical Implementation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8270" y="4083934"/>
            <a:ext cx="3803600" cy="5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0354" y="4780529"/>
            <a:ext cx="4505050" cy="130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The Web Speech API converts voice input into text.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90645" y="6860036"/>
            <a:ext cx="3696593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Android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8454" y="7901634"/>
            <a:ext cx="4503251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A PWA builder is used to create the Android application.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13" name="Freeform 13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183838" y="1470534"/>
            <a:ext cx="4941809" cy="7345932"/>
          </a:xfrm>
          <a:custGeom>
            <a:avLst/>
            <a:gdLst/>
            <a:ahLst/>
            <a:cxnLst/>
            <a:rect l="l" t="t" r="r" b="b"/>
            <a:pathLst>
              <a:path w="4941809" h="7345932">
                <a:moveTo>
                  <a:pt x="0" y="0"/>
                </a:moveTo>
                <a:lnTo>
                  <a:pt x="4941809" y="0"/>
                </a:lnTo>
                <a:lnTo>
                  <a:pt x="4941809" y="7345932"/>
                </a:lnTo>
                <a:lnTo>
                  <a:pt x="0" y="7345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8617197" y="2832328"/>
            <a:ext cx="3710166" cy="5984138"/>
          </a:xfrm>
          <a:custGeom>
            <a:avLst/>
            <a:gdLst/>
            <a:ahLst/>
            <a:cxnLst/>
            <a:rect l="l" t="t" r="r" b="b"/>
            <a:pathLst>
              <a:path w="3710166" h="5984138">
                <a:moveTo>
                  <a:pt x="0" y="0"/>
                </a:moveTo>
                <a:lnTo>
                  <a:pt x="3710166" y="0"/>
                </a:lnTo>
                <a:lnTo>
                  <a:pt x="3710166" y="5984138"/>
                </a:lnTo>
                <a:lnTo>
                  <a:pt x="0" y="5984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265168" y="3987890"/>
            <a:ext cx="1273101" cy="7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4.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7543" y="6983861"/>
            <a:ext cx="1273101" cy="7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57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5.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84189" y="990600"/>
            <a:ext cx="11184302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User Authentication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7421" y="2568218"/>
            <a:ext cx="3803600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7421" y="2859484"/>
            <a:ext cx="4972645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endParaRPr/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authenticate with their username and password.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7010" y="7414809"/>
            <a:ext cx="4466749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Session Management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7421" y="7997421"/>
            <a:ext cx="5355925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Secure session management protects user data and ensures authorized access.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5729220" y="9721501"/>
            <a:ext cx="2566717" cy="458788"/>
            <a:chOff x="0" y="0"/>
            <a:chExt cx="3422290" cy="611717"/>
          </a:xfrm>
        </p:grpSpPr>
        <p:sp>
          <p:nvSpPr>
            <p:cNvPr id="13" name="Freeform 13"/>
            <p:cNvSpPr/>
            <p:nvPr/>
          </p:nvSpPr>
          <p:spPr>
            <a:xfrm>
              <a:off x="10541" y="10541"/>
              <a:ext cx="3401187" cy="590550"/>
            </a:xfrm>
            <a:custGeom>
              <a:avLst/>
              <a:gdLst/>
              <a:ahLst/>
              <a:cxnLst/>
              <a:rect l="l" t="t" r="r" b="b"/>
              <a:pathLst>
                <a:path w="3401187" h="590550">
                  <a:moveTo>
                    <a:pt x="0" y="98425"/>
                  </a:moveTo>
                  <a:cubicBezTo>
                    <a:pt x="0" y="44069"/>
                    <a:pt x="45466" y="0"/>
                    <a:pt x="101346" y="0"/>
                  </a:cubicBezTo>
                  <a:lnTo>
                    <a:pt x="3299841" y="0"/>
                  </a:lnTo>
                  <a:cubicBezTo>
                    <a:pt x="3355848" y="0"/>
                    <a:pt x="3401187" y="44069"/>
                    <a:pt x="3401187" y="98425"/>
                  </a:cubicBezTo>
                  <a:lnTo>
                    <a:pt x="3401187" y="492125"/>
                  </a:lnTo>
                  <a:cubicBezTo>
                    <a:pt x="3401187" y="546481"/>
                    <a:pt x="3355848" y="590550"/>
                    <a:pt x="3299841" y="590550"/>
                  </a:cubicBezTo>
                  <a:lnTo>
                    <a:pt x="101346" y="590550"/>
                  </a:lnTo>
                  <a:cubicBezTo>
                    <a:pt x="45339" y="590550"/>
                    <a:pt x="0" y="546481"/>
                    <a:pt x="0" y="492125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422269" cy="611759"/>
            </a:xfrm>
            <a:custGeom>
              <a:avLst/>
              <a:gdLst/>
              <a:ahLst/>
              <a:cxnLst/>
              <a:rect l="l" t="t" r="r" b="b"/>
              <a:pathLst>
                <a:path w="3422269" h="611759">
                  <a:moveTo>
                    <a:pt x="0" y="108966"/>
                  </a:moveTo>
                  <a:cubicBezTo>
                    <a:pt x="0" y="48514"/>
                    <a:pt x="50419" y="0"/>
                    <a:pt x="111887" y="0"/>
                  </a:cubicBezTo>
                  <a:lnTo>
                    <a:pt x="3310382" y="0"/>
                  </a:lnTo>
                  <a:lnTo>
                    <a:pt x="3310382" y="10541"/>
                  </a:lnTo>
                  <a:lnTo>
                    <a:pt x="3310382" y="0"/>
                  </a:lnTo>
                  <a:cubicBezTo>
                    <a:pt x="3371850" y="0"/>
                    <a:pt x="3422269" y="48514"/>
                    <a:pt x="3422269" y="108966"/>
                  </a:cubicBezTo>
                  <a:lnTo>
                    <a:pt x="3411728" y="108966"/>
                  </a:lnTo>
                  <a:lnTo>
                    <a:pt x="3422269" y="108966"/>
                  </a:lnTo>
                  <a:lnTo>
                    <a:pt x="3422269" y="502666"/>
                  </a:lnTo>
                  <a:lnTo>
                    <a:pt x="3411728" y="502666"/>
                  </a:lnTo>
                  <a:lnTo>
                    <a:pt x="3422269" y="502666"/>
                  </a:lnTo>
                  <a:cubicBezTo>
                    <a:pt x="3422269" y="563118"/>
                    <a:pt x="3371850" y="611632"/>
                    <a:pt x="3310382" y="611632"/>
                  </a:cubicBezTo>
                  <a:lnTo>
                    <a:pt x="3310382" y="601091"/>
                  </a:lnTo>
                  <a:lnTo>
                    <a:pt x="3310382" y="611632"/>
                  </a:lnTo>
                  <a:lnTo>
                    <a:pt x="111887" y="611632"/>
                  </a:lnTo>
                  <a:lnTo>
                    <a:pt x="111887" y="601091"/>
                  </a:lnTo>
                  <a:lnTo>
                    <a:pt x="111887" y="611632"/>
                  </a:lnTo>
                  <a:cubicBezTo>
                    <a:pt x="50419" y="611759"/>
                    <a:pt x="0" y="563245"/>
                    <a:pt x="0" y="502666"/>
                  </a:cubicBezTo>
                  <a:lnTo>
                    <a:pt x="0" y="108966"/>
                  </a:lnTo>
                  <a:lnTo>
                    <a:pt x="10541" y="108966"/>
                  </a:lnTo>
                  <a:lnTo>
                    <a:pt x="0" y="108966"/>
                  </a:lnTo>
                  <a:moveTo>
                    <a:pt x="21209" y="108966"/>
                  </a:moveTo>
                  <a:lnTo>
                    <a:pt x="21209" y="502666"/>
                  </a:lnTo>
                  <a:lnTo>
                    <a:pt x="10541" y="502666"/>
                  </a:lnTo>
                  <a:lnTo>
                    <a:pt x="21082" y="502666"/>
                  </a:lnTo>
                  <a:cubicBezTo>
                    <a:pt x="21082" y="550926"/>
                    <a:pt x="61468" y="590550"/>
                    <a:pt x="111760" y="590550"/>
                  </a:cubicBezTo>
                  <a:lnTo>
                    <a:pt x="3310382" y="590550"/>
                  </a:lnTo>
                  <a:cubicBezTo>
                    <a:pt x="3360801" y="590550"/>
                    <a:pt x="3401060" y="550926"/>
                    <a:pt x="3401060" y="502666"/>
                  </a:cubicBezTo>
                  <a:lnTo>
                    <a:pt x="3401060" y="108966"/>
                  </a:lnTo>
                  <a:cubicBezTo>
                    <a:pt x="3401060" y="60706"/>
                    <a:pt x="3360674" y="21082"/>
                    <a:pt x="3310382" y="21082"/>
                  </a:cubicBezTo>
                  <a:lnTo>
                    <a:pt x="111887" y="21082"/>
                  </a:lnTo>
                  <a:lnTo>
                    <a:pt x="111887" y="10541"/>
                  </a:lnTo>
                  <a:lnTo>
                    <a:pt x="111887" y="21082"/>
                  </a:lnTo>
                  <a:cubicBezTo>
                    <a:pt x="61468" y="21082"/>
                    <a:pt x="21209" y="60706"/>
                    <a:pt x="21209" y="108966"/>
                  </a:cubicBezTo>
                  <a:close/>
                </a:path>
              </a:pathLst>
            </a:custGeom>
            <a:solidFill>
              <a:srgbClr val="90C0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64428" y="4971098"/>
            <a:ext cx="3696593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Sign 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64428" y="5226024"/>
            <a:ext cx="4411912" cy="175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endParaRPr/>
          </a:p>
          <a:p>
            <a:pPr algn="l">
              <a:lnSpc>
                <a:spcPts val="3561"/>
              </a:lnSpc>
            </a:pPr>
            <a:r>
              <a:rPr lang="en-US" sz="2187" spc="-24">
                <a:solidFill>
                  <a:srgbClr val="102570"/>
                </a:solidFill>
                <a:latin typeface="Open Sans"/>
                <a:ea typeface="Open Sans"/>
                <a:cs typeface="Open Sans"/>
                <a:sym typeface="Open Sans"/>
              </a:rPr>
              <a:t>Users authenticate to access their accounts and data securely.</a:t>
            </a:r>
          </a:p>
          <a:p>
            <a:pPr algn="l">
              <a:lnSpc>
                <a:spcPts val="3562"/>
              </a:lnSpc>
            </a:pPr>
            <a:endParaRPr lang="en-US" sz="2187" spc="-24">
              <a:solidFill>
                <a:srgbClr val="1025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3290776" y="1410904"/>
            <a:ext cx="4355876" cy="6337915"/>
          </a:xfrm>
          <a:custGeom>
            <a:avLst/>
            <a:gdLst/>
            <a:ahLst/>
            <a:cxnLst/>
            <a:rect l="l" t="t" r="r" b="b"/>
            <a:pathLst>
              <a:path w="4355876" h="6337915">
                <a:moveTo>
                  <a:pt x="0" y="0"/>
                </a:moveTo>
                <a:lnTo>
                  <a:pt x="4355876" y="0"/>
                </a:lnTo>
                <a:lnTo>
                  <a:pt x="4355876" y="6337915"/>
                </a:lnTo>
                <a:lnTo>
                  <a:pt x="0" y="6337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9067800" y="3011685"/>
            <a:ext cx="4015755" cy="4709308"/>
          </a:xfrm>
          <a:custGeom>
            <a:avLst/>
            <a:gdLst/>
            <a:ahLst/>
            <a:cxnLst/>
            <a:rect l="l" t="t" r="r" b="b"/>
            <a:pathLst>
              <a:path w="4015755" h="4709308">
                <a:moveTo>
                  <a:pt x="0" y="0"/>
                </a:moveTo>
                <a:lnTo>
                  <a:pt x="4015755" y="0"/>
                </a:lnTo>
                <a:lnTo>
                  <a:pt x="4015755" y="4709307"/>
                </a:lnTo>
                <a:lnTo>
                  <a:pt x="0" y="4709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127548" flipH="1">
            <a:off x="11650885" y="6695145"/>
            <a:ext cx="4912946" cy="2233157"/>
          </a:xfrm>
          <a:custGeom>
            <a:avLst/>
            <a:gdLst/>
            <a:ahLst/>
            <a:cxnLst/>
            <a:rect l="l" t="t" r="r" b="b"/>
            <a:pathLst>
              <a:path w="4912946" h="2233157">
                <a:moveTo>
                  <a:pt x="4912946" y="0"/>
                </a:moveTo>
                <a:lnTo>
                  <a:pt x="0" y="0"/>
                </a:lnTo>
                <a:lnTo>
                  <a:pt x="0" y="2233158"/>
                </a:lnTo>
                <a:lnTo>
                  <a:pt x="4912946" y="2233158"/>
                </a:lnTo>
                <a:lnTo>
                  <a:pt x="49129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765269" y="2551468"/>
            <a:ext cx="1273101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5269" y="7422787"/>
            <a:ext cx="1273101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9150" y="4965879"/>
            <a:ext cx="1273101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102570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Microsoft Office PowerPoint</Application>
  <PresentationFormat>Custom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Canva Sans Bold</vt:lpstr>
      <vt:lpstr>Archivo Black</vt:lpstr>
      <vt:lpstr>Open Sans Bold</vt:lpstr>
      <vt:lpstr>Arial</vt:lpstr>
      <vt:lpstr>Cooper Hewitt Bold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Voice_Bank_Form_Filling</dc:title>
  <cp:lastModifiedBy>ARYAN</cp:lastModifiedBy>
  <cp:revision>2</cp:revision>
  <dcterms:created xsi:type="dcterms:W3CDTF">2006-08-16T00:00:00Z</dcterms:created>
  <dcterms:modified xsi:type="dcterms:W3CDTF">2025-01-30T12:10:02Z</dcterms:modified>
  <dc:identifier>DAGdNf9vzLk</dc:identifier>
</cp:coreProperties>
</file>